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8" r:id="rId5"/>
    <p:sldId id="256" r:id="rId6"/>
    <p:sldId id="258" r:id="rId7"/>
    <p:sldId id="257" r:id="rId8"/>
    <p:sldId id="259" r:id="rId9"/>
    <p:sldId id="261" r:id="rId10"/>
    <p:sldId id="260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1"/>
  </p:normalViewPr>
  <p:slideViewPr>
    <p:cSldViewPr snapToGrid="0" snapToObjects="1">
      <p:cViewPr varScale="1">
        <p:scale>
          <a:sx n="111" d="100"/>
          <a:sy n="111" d="100"/>
        </p:scale>
        <p:origin x="24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312EA-8023-814D-BC2B-B600739CF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71A7BC-DCE3-BB44-8AC4-25E29F270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0356A-8D3C-E842-AB32-CAECB0A0D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EAA73-0B7B-4147-A8D0-909155DF5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C71FF-1B26-9141-AEF8-A179622B3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4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03131-5EAC-9445-A5F6-32FCE600F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B2BAE-1B35-3548-B323-8F04952F7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E2661-C0ED-1A4A-9999-EB97B86B6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ADA8C-6009-6B46-81F5-6B1F1C419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51C7F-5BFC-904F-B999-AC42BE9B4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355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543244-67DD-684E-9E0C-FA456B83C9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ABD01-6FB7-9145-A645-8939E1B5B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B7D4F-BF6C-FF48-8BD0-37B507C1B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D1D02-9BF9-3047-8ACA-7DA572236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431B1-7E6E-9742-A679-7DC050D9A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53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53578-B1AE-E94E-83AF-260F02170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A1DA-23FF-3C49-8721-C394AEBB1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21680-15E2-1C4A-934A-C094B5C04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51ED4-84B8-D347-9660-7C46661B7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94F7D-DDDC-8D44-8202-3FA79B6F9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37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966B2-C5BD-BD4D-AB37-62277CE8B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D320B-D2C2-814A-BFFC-76875F0CB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73713-FF4A-4741-BF0E-1D853FC5B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617BF-222D-6748-91DB-C4032E0D4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05931-0F5F-5046-8000-9EA7277A3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585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3A83-6D20-C440-B748-711A5A0C9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19BDA-403C-7D4F-ADDB-16C4552E29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AC032-57B1-0242-AB90-8668B09BA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2E11F5-B6ED-4346-A22C-6D286818E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D717A-5D56-0540-8372-50DBF4C7C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B86F0-88AD-FB40-95D1-C04498871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93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4D5C9-85BE-B84A-954E-2D1B19381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7E38CA-80FF-B44C-9DB6-6E820F9FC8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1CA2CF-0F60-DC45-A9AD-CDF707C5B9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10737A-5B5B-F84C-9737-8DD8AECC00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1F76AF-A4DD-274B-AB08-4939BFEC14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533E77-82F0-B34A-A29C-79D590B21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B024A1-8101-0F4F-88F8-C9E161373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0B9FF-E353-0045-BAB9-E65262A28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00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ACBF0-4963-2346-9793-A5B0A8791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CBE7FF-E0B0-6F47-A2E2-D421552DB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6987CF-2D29-7E43-95BB-6EEB0BEB7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046083-C48A-B347-BC41-0762B6CDF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773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5BFD24-CBFA-244B-A192-2C1B74A73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5FB725-2BB3-1541-BC3A-4EB758747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457C8-3D41-504E-B927-20FF3A5D5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34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2E2E-47C6-E04C-8DE2-170A451CA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D6227-EAF6-5045-BC4A-DCA761C83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ABF8D-16D7-F64C-9476-CF2273F94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664BEA-B598-434B-9A4C-537954489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33B3E1-142A-DE4F-990A-A8253729B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ACAD5-601D-A645-80B6-26053427E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074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E7C4D-4628-7348-9428-8F2BF5A8A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1EF0A1-1CB2-8644-87A9-FCD1C641F8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D982F-2C20-9847-A854-CB8EC6D4F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6F7FA2-1BB5-E245-B760-587B19219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AB6ECF-18EF-FC4D-891F-5CFEFC478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44ECF7-7EF4-C947-AC4A-1DFD6BCD7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56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7948ED-4412-C743-A650-786BBD4A5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68F86-FF72-C64B-99BD-F332EB5B5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F12C0-CE21-6B47-9C17-B73F9C1F3A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9A690-6F9C-0345-A5B3-FD74692B44B0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FF70A-7D1A-6841-BE1E-3D32B7BF9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DFC63-7934-C74B-A514-F8956AC9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98979-59EE-4041-84A1-253A475CE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52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E5F041-C722-2248-8D5E-1DE6CEA760FD}"/>
              </a:ext>
            </a:extLst>
          </p:cNvPr>
          <p:cNvSpPr txBox="1"/>
          <p:nvPr/>
        </p:nvSpPr>
        <p:spPr>
          <a:xfrm>
            <a:off x="3765629" y="2578582"/>
            <a:ext cx="54015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Kannada MN" pitchFamily="2" charset="0"/>
                <a:cs typeface="Kannada MN" pitchFamily="2" charset="0"/>
              </a:rPr>
              <a:t>Group Meeting Huang Group</a:t>
            </a:r>
          </a:p>
          <a:p>
            <a:pPr algn="ctr"/>
            <a:endParaRPr lang="en-US" sz="2800" dirty="0">
              <a:latin typeface="Kannada MN" pitchFamily="2" charset="0"/>
              <a:cs typeface="Kannada MN" pitchFamily="2" charset="0"/>
            </a:endParaRPr>
          </a:p>
          <a:p>
            <a:pPr algn="ctr"/>
            <a:r>
              <a:rPr lang="en-US" sz="2800" dirty="0">
                <a:latin typeface="Kannada MN" pitchFamily="2" charset="0"/>
                <a:cs typeface="Kannada MN" pitchFamily="2" charset="0"/>
              </a:rPr>
              <a:t>22-2-23</a:t>
            </a:r>
          </a:p>
          <a:p>
            <a:pPr algn="ctr"/>
            <a:endParaRPr lang="en-US" sz="2800" dirty="0">
              <a:latin typeface="Kannada MN" pitchFamily="2" charset="0"/>
              <a:cs typeface="Kannada MN" pitchFamily="2" charset="0"/>
            </a:endParaRPr>
          </a:p>
          <a:p>
            <a:pPr algn="ctr"/>
            <a:r>
              <a:rPr lang="en-US" sz="2800" dirty="0">
                <a:latin typeface="Kannada MN" pitchFamily="2" charset="0"/>
                <a:cs typeface="Kannada MN" pitchFamily="2" charset="0"/>
              </a:rPr>
              <a:t>Melania</a:t>
            </a:r>
          </a:p>
        </p:txBody>
      </p:sp>
    </p:spTree>
    <p:extLst>
      <p:ext uri="{BB962C8B-B14F-4D97-AF65-F5344CB8AC3E}">
        <p14:creationId xmlns:p14="http://schemas.microsoft.com/office/powerpoint/2010/main" val="1117800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F1D6C7-9E1D-7C43-A31F-683F559AB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981" y="4123435"/>
            <a:ext cx="8814022" cy="84210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2C9D6F-93BB-D740-A421-AD60B1A40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99" y="5450501"/>
            <a:ext cx="9757987" cy="1028261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25C0C4F6-8CF6-1648-9F3E-9064C3E846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32" t="10953"/>
          <a:stretch/>
        </p:blipFill>
        <p:spPr bwMode="auto">
          <a:xfrm>
            <a:off x="304799" y="570470"/>
            <a:ext cx="4083986" cy="3210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2A08AB-AEC2-3846-BD95-02201090E70F}"/>
              </a:ext>
            </a:extLst>
          </p:cNvPr>
          <p:cNvSpPr txBox="1"/>
          <p:nvPr/>
        </p:nvSpPr>
        <p:spPr>
          <a:xfrm>
            <a:off x="304799" y="101600"/>
            <a:ext cx="6489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Model principles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CC9226C-957A-A54D-8CA7-BB0CFCBB7123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CA51033-742D-854B-AE19-CF46CAAD251F}"/>
              </a:ext>
            </a:extLst>
          </p:cNvPr>
          <p:cNvSpPr txBox="1"/>
          <p:nvPr/>
        </p:nvSpPr>
        <p:spPr>
          <a:xfrm>
            <a:off x="5359992" y="1309872"/>
            <a:ext cx="6875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Arrow direction given by </a:t>
            </a:r>
            <a:r>
              <a:rPr lang="en-US" dirty="0" err="1">
                <a:latin typeface="Kannada MN" pitchFamily="2" charset="0"/>
                <a:cs typeface="Kannada MN" pitchFamily="2" charset="0"/>
              </a:rPr>
              <a:t>dpt</a:t>
            </a:r>
            <a:endParaRPr lang="en-US" dirty="0">
              <a:latin typeface="Kannada MN" pitchFamily="2" charset="0"/>
              <a:cs typeface="Kannada MN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Backward? Cell cycle?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Note: time-independent parameters!</a:t>
            </a:r>
          </a:p>
        </p:txBody>
      </p:sp>
    </p:spTree>
    <p:extLst>
      <p:ext uri="{BB962C8B-B14F-4D97-AF65-F5344CB8AC3E}">
        <p14:creationId xmlns:p14="http://schemas.microsoft.com/office/powerpoint/2010/main" val="4106276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3778508C-9D0C-1646-95F0-38B4793E07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32" t="10953"/>
          <a:stretch/>
        </p:blipFill>
        <p:spPr bwMode="auto">
          <a:xfrm>
            <a:off x="228921" y="646869"/>
            <a:ext cx="4317358" cy="339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FE123B-97F5-B545-9E29-9BF46E334FD3}"/>
              </a:ext>
            </a:extLst>
          </p:cNvPr>
          <p:cNvSpPr txBox="1"/>
          <p:nvPr/>
        </p:nvSpPr>
        <p:spPr>
          <a:xfrm>
            <a:off x="304799" y="101600"/>
            <a:ext cx="6489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Reducing dimensionality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EFD4B60-7A05-0945-9B3E-83D6EF837899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4B6632F6-D0AB-EF47-9DC0-4600B0365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203" y="817687"/>
            <a:ext cx="4935204" cy="7000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DD6F2D30-246E-5146-B9E9-5AA55C3E4BC0}"/>
              </a:ext>
            </a:extLst>
          </p:cNvPr>
          <p:cNvSpPr/>
          <p:nvPr/>
        </p:nvSpPr>
        <p:spPr>
          <a:xfrm>
            <a:off x="8092898" y="528320"/>
            <a:ext cx="1365813" cy="10995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3C80ADF-200A-C242-ADC2-42F354AF04FE}"/>
              </a:ext>
            </a:extLst>
          </p:cNvPr>
          <p:cNvCxnSpPr>
            <a:cxnSpLocks/>
          </p:cNvCxnSpPr>
          <p:nvPr/>
        </p:nvCxnSpPr>
        <p:spPr>
          <a:xfrm>
            <a:off x="8866208" y="1859410"/>
            <a:ext cx="0" cy="347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0C1B55F-C8B6-7E43-90E2-BD9C7497C5DF}"/>
              </a:ext>
            </a:extLst>
          </p:cNvPr>
          <p:cNvSpPr txBox="1"/>
          <p:nvPr/>
        </p:nvSpPr>
        <p:spPr>
          <a:xfrm>
            <a:off x="7677137" y="2413390"/>
            <a:ext cx="2378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nnada MN" pitchFamily="2" charset="0"/>
                <a:cs typeface="Kannada MN" pitchFamily="2" charset="0"/>
              </a:rPr>
              <a:t>Average behavior (barcoded + non barcoded)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D691236-C464-2A42-99BB-34E2F2A33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74" y="4338014"/>
            <a:ext cx="10412413" cy="1414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70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181BEC-8BBC-8245-88CE-6876AE1946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95" t="20253" r="10934" b="10295"/>
          <a:stretch/>
        </p:blipFill>
        <p:spPr>
          <a:xfrm>
            <a:off x="5220182" y="332432"/>
            <a:ext cx="6829063" cy="5564671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3778508C-9D0C-1646-95F0-38B4793E07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32" t="10953"/>
          <a:stretch/>
        </p:blipFill>
        <p:spPr bwMode="auto">
          <a:xfrm>
            <a:off x="219918" y="856525"/>
            <a:ext cx="3690448" cy="2900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FE123B-97F5-B545-9E29-9BF46E334FD3}"/>
              </a:ext>
            </a:extLst>
          </p:cNvPr>
          <p:cNvSpPr txBox="1"/>
          <p:nvPr/>
        </p:nvSpPr>
        <p:spPr>
          <a:xfrm>
            <a:off x="304799" y="101600"/>
            <a:ext cx="6489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Reducing dimensionality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EFD4B60-7A05-0945-9B3E-83D6EF837899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99FE2D1E-56D7-954C-969F-7D06CC4FA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11" y="3757290"/>
            <a:ext cx="3571377" cy="2771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2107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A610F4-CC74-FD48-975F-0CEBC0AB9BE5}"/>
              </a:ext>
            </a:extLst>
          </p:cNvPr>
          <p:cNvSpPr txBox="1"/>
          <p:nvPr/>
        </p:nvSpPr>
        <p:spPr>
          <a:xfrm>
            <a:off x="304799" y="101600"/>
            <a:ext cx="6489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Solving the cost function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D9666DC-17B4-BD4A-9397-B4C6AB2D5207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86F6ABA-CAF7-D04B-BCF3-762B9470E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666" y="1863524"/>
            <a:ext cx="9929382" cy="234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373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E5F041-C722-2248-8D5E-1DE6CEA760FD}"/>
              </a:ext>
            </a:extLst>
          </p:cNvPr>
          <p:cNvSpPr txBox="1"/>
          <p:nvPr/>
        </p:nvSpPr>
        <p:spPr>
          <a:xfrm>
            <a:off x="304800" y="101600"/>
            <a:ext cx="301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Problem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D10128-B00D-6347-AF2F-958FA02CBED3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A8DCBD-65E3-AA4F-BBFB-B4F5AB0EF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1480"/>
            <a:ext cx="11007524" cy="416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F6F601-597E-3347-9112-32A93BD13470}"/>
              </a:ext>
            </a:extLst>
          </p:cNvPr>
          <p:cNvSpPr txBox="1"/>
          <p:nvPr/>
        </p:nvSpPr>
        <p:spPr>
          <a:xfrm>
            <a:off x="393539" y="955041"/>
            <a:ext cx="10613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nnada MN" pitchFamily="2" charset="0"/>
                <a:cs typeface="Kannada MN" pitchFamily="2" charset="0"/>
              </a:rPr>
              <a:t>We want to build a model for clonal dynamics for in vitro time course data in human/murine </a:t>
            </a:r>
            <a:r>
              <a:rPr lang="en-US" dirty="0" err="1">
                <a:latin typeface="Kannada MN" pitchFamily="2" charset="0"/>
                <a:cs typeface="Kannada MN" pitchFamily="2" charset="0"/>
              </a:rPr>
              <a:t>haematopoiesis</a:t>
            </a:r>
            <a:endParaRPr lang="en-US" dirty="0">
              <a:latin typeface="Kannada MN" pitchFamily="2" charset="0"/>
              <a:cs typeface="Kannada MN" pitchFamily="2" charset="0"/>
            </a:endParaRPr>
          </a:p>
          <a:p>
            <a:endParaRPr lang="en-US" dirty="0">
              <a:latin typeface="Kannada MN" pitchFamily="2" charset="0"/>
              <a:cs typeface="Kannada MN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3 time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Persistent clones</a:t>
            </a:r>
          </a:p>
        </p:txBody>
      </p:sp>
    </p:spTree>
    <p:extLst>
      <p:ext uri="{BB962C8B-B14F-4D97-AF65-F5344CB8AC3E}">
        <p14:creationId xmlns:p14="http://schemas.microsoft.com/office/powerpoint/2010/main" val="2251504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E5F041-C722-2248-8D5E-1DE6CEA760FD}"/>
              </a:ext>
            </a:extLst>
          </p:cNvPr>
          <p:cNvSpPr txBox="1"/>
          <p:nvPr/>
        </p:nvSpPr>
        <p:spPr>
          <a:xfrm>
            <a:off x="304800" y="101600"/>
            <a:ext cx="9279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Using the transcriptome: clusters and graph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D10128-B00D-6347-AF2F-958FA02CBED3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0BD234BD-0B59-5446-B44C-2BEEE9E9E3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53"/>
          <a:stretch/>
        </p:blipFill>
        <p:spPr bwMode="auto">
          <a:xfrm>
            <a:off x="101600" y="1377387"/>
            <a:ext cx="12192000" cy="4069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7300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E5F041-C722-2248-8D5E-1DE6CEA760FD}"/>
              </a:ext>
            </a:extLst>
          </p:cNvPr>
          <p:cNvSpPr txBox="1"/>
          <p:nvPr/>
        </p:nvSpPr>
        <p:spPr>
          <a:xfrm>
            <a:off x="304800" y="101600"/>
            <a:ext cx="4105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One clone (out of &gt;4000)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D10128-B00D-6347-AF2F-958FA02CBED3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0F64DDAF-713E-4648-989D-E96293A20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5350" y="989984"/>
            <a:ext cx="7393380" cy="5207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812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0C6F748-6C34-2A4A-8916-C77654BFC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776" y="3276881"/>
            <a:ext cx="5173784" cy="3361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80007D-D5F0-F148-82C4-E852E477F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03" y="3553426"/>
            <a:ext cx="4911224" cy="31826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30F770-A129-7842-8B67-32D0E2C3A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7508" y="196526"/>
            <a:ext cx="4589041" cy="30175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7F60AB-594A-5648-9BF8-4AC333F4D0ED}"/>
              </a:ext>
            </a:extLst>
          </p:cNvPr>
          <p:cNvSpPr txBox="1"/>
          <p:nvPr/>
        </p:nvSpPr>
        <p:spPr>
          <a:xfrm>
            <a:off x="304800" y="101600"/>
            <a:ext cx="4105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One clone: time course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B51D68F-E23F-D641-BCB5-2ACED609456F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396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56A5F4F6-95F5-9147-853D-F8779B4A0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91" y="1082362"/>
            <a:ext cx="4442916" cy="3119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F8FEFF-B36B-E744-A986-65AAFB97F78D}"/>
              </a:ext>
            </a:extLst>
          </p:cNvPr>
          <p:cNvSpPr txBox="1"/>
          <p:nvPr/>
        </p:nvSpPr>
        <p:spPr>
          <a:xfrm>
            <a:off x="304799" y="101600"/>
            <a:ext cx="748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Small number of barcoded cells per clone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BC33EDC-64B5-3445-8D65-D892761CA3C4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B32EAC4-67D5-8947-B614-6A0A655032C6}"/>
              </a:ext>
            </a:extLst>
          </p:cNvPr>
          <p:cNvSpPr txBox="1"/>
          <p:nvPr/>
        </p:nvSpPr>
        <p:spPr>
          <a:xfrm>
            <a:off x="5046563" y="1082363"/>
            <a:ext cx="6875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nnada MN" pitchFamily="2" charset="0"/>
                <a:cs typeface="Kannada MN" pitchFamily="2" charset="0"/>
              </a:rPr>
              <a:t>Build a count matrix (4000 x 33)</a:t>
            </a:r>
          </a:p>
          <a:p>
            <a:endParaRPr lang="en-US" dirty="0">
              <a:latin typeface="Kannada MN" pitchFamily="2" charset="0"/>
              <a:cs typeface="Kannada MN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Each row is a clone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Each column (feature) is the number of cells in a population at a certain time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E7D1F8-BF0C-7C42-9D33-C9A52B882BD9}"/>
              </a:ext>
            </a:extLst>
          </p:cNvPr>
          <p:cNvSpPr/>
          <p:nvPr/>
        </p:nvSpPr>
        <p:spPr>
          <a:xfrm>
            <a:off x="304799" y="5150247"/>
            <a:ext cx="106974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Kannada MN" pitchFamily="2" charset="0"/>
                <a:cs typeface="Kannada MN" pitchFamily="2" charset="0"/>
              </a:rPr>
              <a:t>Note: number of cells is scaled to experimental total number of cells</a:t>
            </a:r>
            <a:r>
              <a:rPr lang="en-US" dirty="0">
                <a:latin typeface="Kannada MN" pitchFamily="2" charset="0"/>
                <a:cs typeface="Kannada MN" pitchFamily="2" charset="0"/>
                <a:sym typeface="Wingdings" pitchFamily="2" charset="2"/>
              </a:rPr>
              <a:t> greater uncertainty</a:t>
            </a:r>
            <a:endParaRPr lang="en-US" dirty="0">
              <a:latin typeface="Kannada MN" pitchFamily="2" charset="0"/>
              <a:cs typeface="Kannada MN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8AFF66-0563-984D-B94E-A21FDAD94796}"/>
              </a:ext>
            </a:extLst>
          </p:cNvPr>
          <p:cNvSpPr txBox="1"/>
          <p:nvPr/>
        </p:nvSpPr>
        <p:spPr>
          <a:xfrm>
            <a:off x="5046563" y="2929595"/>
            <a:ext cx="6875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Kannada MN" pitchFamily="2" charset="0"/>
                <a:cs typeface="Kannada MN" pitchFamily="2" charset="0"/>
              </a:rPr>
              <a:t>Then:</a:t>
            </a:r>
          </a:p>
          <a:p>
            <a:endParaRPr lang="en-US" dirty="0">
              <a:latin typeface="Kannada MN" pitchFamily="2" charset="0"/>
              <a:cs typeface="Kannada MN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Cluster on the </a:t>
            </a:r>
            <a:r>
              <a:rPr lang="en-US" dirty="0" err="1">
                <a:latin typeface="Kannada MN" pitchFamily="2" charset="0"/>
                <a:cs typeface="Kannada MN" pitchFamily="2" charset="0"/>
              </a:rPr>
              <a:t>umap</a:t>
            </a:r>
            <a:endParaRPr lang="en-US" dirty="0">
              <a:latin typeface="Kannada MN" pitchFamily="2" charset="0"/>
              <a:cs typeface="Kannada MN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Or hierarchical clustering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4D242F1-6BD4-DB41-AD09-821958BBBD01}"/>
              </a:ext>
            </a:extLst>
          </p:cNvPr>
          <p:cNvSpPr/>
          <p:nvPr/>
        </p:nvSpPr>
        <p:spPr>
          <a:xfrm>
            <a:off x="1035159" y="4306596"/>
            <a:ext cx="3215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Kannada MN" pitchFamily="2" charset="0"/>
                <a:cs typeface="Kannada MN" pitchFamily="2" charset="0"/>
              </a:rPr>
              <a:t>Number of cells per clone</a:t>
            </a:r>
          </a:p>
        </p:txBody>
      </p:sp>
    </p:spTree>
    <p:extLst>
      <p:ext uri="{BB962C8B-B14F-4D97-AF65-F5344CB8AC3E}">
        <p14:creationId xmlns:p14="http://schemas.microsoft.com/office/powerpoint/2010/main" val="1090032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DC44A693-A82C-2048-95AA-3A5ACF399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935" y="836612"/>
            <a:ext cx="2466725" cy="1891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B160A630-4ABF-AE42-B068-B27AC7082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721" y="0"/>
            <a:ext cx="8037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7A8320B5-C9A8-B04F-8F46-7FAF18E13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33" y="2741644"/>
            <a:ext cx="2761928" cy="214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>
            <a:extLst>
              <a:ext uri="{FF2B5EF4-FFF2-40B4-BE49-F238E27FC236}">
                <a16:creationId xmlns:a16="http://schemas.microsoft.com/office/drawing/2014/main" id="{2D63854C-E8C5-5C41-94E6-0E30D0DD3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37" y="4979665"/>
            <a:ext cx="2347919" cy="187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FDCDDB-C5CF-8F4C-B657-C8A3CE530478}"/>
              </a:ext>
            </a:extLst>
          </p:cNvPr>
          <p:cNvSpPr txBox="1"/>
          <p:nvPr/>
        </p:nvSpPr>
        <p:spPr>
          <a:xfrm>
            <a:off x="304799" y="101600"/>
            <a:ext cx="6489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Clustering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F8D1F0-AE38-074B-8B61-F04D298895B8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983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30626A2B-C87A-B144-90A2-147141496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799" y="332432"/>
            <a:ext cx="9071036" cy="632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CAF60A-E502-0840-BFA9-7192E9152F05}"/>
              </a:ext>
            </a:extLst>
          </p:cNvPr>
          <p:cNvSpPr txBox="1"/>
          <p:nvPr/>
        </p:nvSpPr>
        <p:spPr>
          <a:xfrm>
            <a:off x="304799" y="101600"/>
            <a:ext cx="6489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Clustering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26B33D3-2BBA-E14D-8F52-81D41CD9FEF2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508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B6A8E7D8-EA65-894B-9B2A-A09EBBD43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9012" y="528320"/>
            <a:ext cx="8879712" cy="60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2E5638-A648-C14B-AD4B-21D6B5840760}"/>
              </a:ext>
            </a:extLst>
          </p:cNvPr>
          <p:cNvSpPr txBox="1"/>
          <p:nvPr/>
        </p:nvSpPr>
        <p:spPr>
          <a:xfrm>
            <a:off x="304799" y="101600"/>
            <a:ext cx="6489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Kannada MN" pitchFamily="2" charset="0"/>
                <a:cs typeface="Kannada MN" pitchFamily="2" charset="0"/>
              </a:rPr>
              <a:t>Data for model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18181E5-A228-9D49-BC7E-92545138CBF5}"/>
              </a:ext>
            </a:extLst>
          </p:cNvPr>
          <p:cNvCxnSpPr/>
          <p:nvPr/>
        </p:nvCxnSpPr>
        <p:spPr>
          <a:xfrm>
            <a:off x="101600" y="528320"/>
            <a:ext cx="2286000" cy="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767D5DC-AB87-D349-B41D-CEDE4578E795}"/>
              </a:ext>
            </a:extLst>
          </p:cNvPr>
          <p:cNvSpPr/>
          <p:nvPr/>
        </p:nvSpPr>
        <p:spPr>
          <a:xfrm>
            <a:off x="7875976" y="6538570"/>
            <a:ext cx="1157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Kannada MN" pitchFamily="2" charset="0"/>
                <a:cs typeface="Kannada MN" pitchFamily="2" charset="0"/>
              </a:rPr>
              <a:t>Time (d)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F85315-FD56-C04E-9BF3-6F6E99543E3E}"/>
              </a:ext>
            </a:extLst>
          </p:cNvPr>
          <p:cNvSpPr/>
          <p:nvPr/>
        </p:nvSpPr>
        <p:spPr>
          <a:xfrm rot="16200000">
            <a:off x="1694092" y="3450441"/>
            <a:ext cx="2530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Kannada MN" pitchFamily="2" charset="0"/>
                <a:cs typeface="Kannada MN" pitchFamily="2" charset="0"/>
              </a:rPr>
              <a:t>Average cell number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2AEDCB-E1FC-7240-A493-FAE8661B655E}"/>
              </a:ext>
            </a:extLst>
          </p:cNvPr>
          <p:cNvSpPr/>
          <p:nvPr/>
        </p:nvSpPr>
        <p:spPr>
          <a:xfrm>
            <a:off x="6794338" y="130294"/>
            <a:ext cx="2018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Kannada MN" pitchFamily="2" charset="0"/>
                <a:cs typeface="Kannada MN" pitchFamily="2" charset="0"/>
              </a:rPr>
              <a:t>Populations 1-11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481D33-1B24-2049-9A72-F443A66DACED}"/>
              </a:ext>
            </a:extLst>
          </p:cNvPr>
          <p:cNvSpPr/>
          <p:nvPr/>
        </p:nvSpPr>
        <p:spPr>
          <a:xfrm>
            <a:off x="101600" y="1276638"/>
            <a:ext cx="246984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Good way to estimate variance?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Kannada MN" pitchFamily="2" charset="0"/>
              <a:cs typeface="Kannada MN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Kannada MN" pitchFamily="2" charset="0"/>
              <a:cs typeface="Kannada MN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Kannada MN" pitchFamily="2" charset="0"/>
                <a:cs typeface="Kannada MN" pitchFamily="2" charset="0"/>
              </a:rPr>
              <a:t>Mean or sum?</a:t>
            </a:r>
          </a:p>
        </p:txBody>
      </p:sp>
    </p:spTree>
    <p:extLst>
      <p:ext uri="{BB962C8B-B14F-4D97-AF65-F5344CB8AC3E}">
        <p14:creationId xmlns:p14="http://schemas.microsoft.com/office/powerpoint/2010/main" val="2586106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5EF504F6050B4AAE231A3509D73BC4" ma:contentTypeVersion="4" ma:contentTypeDescription="Create a new document." ma:contentTypeScope="" ma:versionID="bbc62957839353cd3993176dafd48d50">
  <xsd:schema xmlns:xsd="http://www.w3.org/2001/XMLSchema" xmlns:xs="http://www.w3.org/2001/XMLSchema" xmlns:p="http://schemas.microsoft.com/office/2006/metadata/properties" xmlns:ns2="4384ffbc-536e-428f-93ad-ad4b16d50d23" xmlns:ns3="5b747259-5dd4-412c-b4ea-9fd964de4508" targetNamespace="http://schemas.microsoft.com/office/2006/metadata/properties" ma:root="true" ma:fieldsID="3638ad0fb8369b7bc3e239594d3f90f3" ns2:_="" ns3:_="">
    <xsd:import namespace="4384ffbc-536e-428f-93ad-ad4b16d50d23"/>
    <xsd:import namespace="5b747259-5dd4-412c-b4ea-9fd964de450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84ffbc-536e-428f-93ad-ad4b16d50d2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747259-5dd4-412c-b4ea-9fd964de45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4282223-BC49-4122-B4AE-352E4D65107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03C3E1B-69FE-488C-927A-AA6ABF0790E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32E766-10CE-46C4-8C12-8A14545C0E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84ffbc-536e-428f-93ad-ad4b16d50d23"/>
    <ds:schemaRef ds:uri="5b747259-5dd4-412c-b4ea-9fd964de45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177</Words>
  <Application>Microsoft Office PowerPoint</Application>
  <PresentationFormat>Widescreen</PresentationFormat>
  <Paragraphs>42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Melania Barile</dc:creator>
  <cp:lastModifiedBy>Melania Barile</cp:lastModifiedBy>
  <cp:revision>11</cp:revision>
  <dcterms:created xsi:type="dcterms:W3CDTF">2023-02-22T00:15:35Z</dcterms:created>
  <dcterms:modified xsi:type="dcterms:W3CDTF">2023-03-16T08:48:54Z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0x010100E95EF504F6050B4AAE231A3509D73BC4</vt:lpwstr>
  </property>
</Properties>
</file>

<file path=docProps/thumbnail.jpeg>
</file>